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277" r:id="rId3"/>
    <p:sldId id="267" r:id="rId4"/>
    <p:sldId id="305" r:id="rId5"/>
    <p:sldId id="307" r:id="rId6"/>
    <p:sldId id="274" r:id="rId7"/>
    <p:sldId id="270" r:id="rId8"/>
    <p:sldId id="269" r:id="rId9"/>
    <p:sldId id="278" r:id="rId10"/>
    <p:sldId id="272" r:id="rId11"/>
    <p:sldId id="282" r:id="rId12"/>
    <p:sldId id="279" r:id="rId13"/>
    <p:sldId id="280" r:id="rId14"/>
    <p:sldId id="273" r:id="rId15"/>
    <p:sldId id="308" r:id="rId16"/>
    <p:sldId id="289" r:id="rId17"/>
    <p:sldId id="296" r:id="rId18"/>
    <p:sldId id="290" r:id="rId19"/>
    <p:sldId id="309" r:id="rId20"/>
    <p:sldId id="275" r:id="rId21"/>
    <p:sldId id="297" r:id="rId22"/>
    <p:sldId id="292" r:id="rId23"/>
    <p:sldId id="293" r:id="rId24"/>
    <p:sldId id="311" r:id="rId25"/>
    <p:sldId id="312" r:id="rId26"/>
    <p:sldId id="298" r:id="rId27"/>
    <p:sldId id="291" r:id="rId28"/>
    <p:sldId id="310" r:id="rId29"/>
    <p:sldId id="281" r:id="rId30"/>
    <p:sldId id="299" r:id="rId31"/>
    <p:sldId id="300" r:id="rId32"/>
    <p:sldId id="301" r:id="rId33"/>
    <p:sldId id="302" r:id="rId34"/>
    <p:sldId id="304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B62"/>
    <a:srgbClr val="47747D"/>
    <a:srgbClr val="4F818B"/>
    <a:srgbClr val="000000"/>
    <a:srgbClr val="CC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412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pPr/>
              <a:t>1/21/2015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www.byrneweb.com/ben/graphics/traditional/manufact.gif"/>
          <p:cNvPicPr>
            <a:picLocks noChangeAspect="1" noChangeArrowheads="1"/>
          </p:cNvPicPr>
          <p:nvPr/>
        </p:nvPicPr>
        <p:blipFill>
          <a:blip r:embed="rId2">
            <a:lum bright="3000" contrast="5000"/>
          </a:blip>
          <a:srcRect/>
          <a:stretch>
            <a:fillRect/>
          </a:stretch>
        </p:blipFill>
        <p:spPr bwMode="auto">
          <a:xfrm flipH="1">
            <a:off x="4585855" y="304800"/>
            <a:ext cx="3241963" cy="24244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418" y="3056018"/>
            <a:ext cx="11790218" cy="2185787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Baskerville Old Face" pitchFamily="18" charset="0"/>
              </a:rPr>
              <a:t>Web-Based Ordering</a:t>
            </a:r>
            <a:br>
              <a:rPr lang="en-US" sz="5400" dirty="0" smtClean="0">
                <a:latin typeface="Baskerville Old Face" pitchFamily="18" charset="0"/>
              </a:rPr>
            </a:br>
            <a:r>
              <a:rPr lang="en-US" sz="5400" dirty="0" smtClean="0">
                <a:latin typeface="Baskerville Old Face" pitchFamily="18" charset="0"/>
              </a:rPr>
              <a:t>&amp; Ingredient estimating for bakery Manufacturer</a:t>
            </a:r>
            <a:endParaRPr lang="en-US" sz="5400" dirty="0">
              <a:latin typeface="Baskerville Old Face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500470"/>
            <a:ext cx="10210800" cy="1029506"/>
          </a:xfrm>
        </p:spPr>
        <p:txBody>
          <a:bodyPr>
            <a:normAutofit/>
          </a:bodyPr>
          <a:lstStyle/>
          <a:p>
            <a:r>
              <a:rPr lang="en-US" dirty="0" smtClean="0"/>
              <a:t>Final progress report presentation</a:t>
            </a:r>
          </a:p>
          <a:p>
            <a:endParaRPr lang="en-US" dirty="0" smtClean="0"/>
          </a:p>
          <a:p>
            <a:r>
              <a:rPr lang="en-US" dirty="0" smtClean="0"/>
              <a:t>Wednesday 23 January 2015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2959" y="6017800"/>
            <a:ext cx="5155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Miss. </a:t>
            </a:r>
            <a:r>
              <a:rPr lang="en-US" b="1" dirty="0" err="1" smtClean="0"/>
              <a:t>Nontra</a:t>
            </a:r>
            <a:r>
              <a:rPr lang="en-US" b="1" dirty="0" smtClean="0"/>
              <a:t> </a:t>
            </a:r>
            <a:r>
              <a:rPr lang="en-US" b="1" dirty="0" err="1" smtClean="0"/>
              <a:t>Mahachanont</a:t>
            </a:r>
            <a:r>
              <a:rPr lang="en-US" b="1" dirty="0" smtClean="0"/>
              <a:t>	542115026</a:t>
            </a:r>
            <a:endParaRPr lang="en-US" dirty="0" smtClean="0"/>
          </a:p>
          <a:p>
            <a:r>
              <a:rPr lang="en-US" b="1" dirty="0" smtClean="0"/>
              <a:t>Mr. </a:t>
            </a:r>
            <a:r>
              <a:rPr lang="en-US" b="1" dirty="0" err="1" smtClean="0"/>
              <a:t>Parinya</a:t>
            </a:r>
            <a:r>
              <a:rPr lang="en-US" b="1" dirty="0" smtClean="0"/>
              <a:t> </a:t>
            </a:r>
            <a:r>
              <a:rPr lang="en-US" b="1" dirty="0" err="1" smtClean="0"/>
              <a:t>Panyanak</a:t>
            </a:r>
            <a:r>
              <a:rPr lang="en-US" b="1" dirty="0" smtClean="0"/>
              <a:t>		542115034</a:t>
            </a:r>
            <a:endParaRPr lang="en-US" dirty="0" smtClean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25" y="350320"/>
            <a:ext cx="6934529" cy="67194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Development model</a:t>
            </a:r>
            <a:endParaRPr lang="th-TH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8974" y="1074058"/>
            <a:ext cx="3817257" cy="349794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/>
              <a:t>Iterative Software Development Process</a:t>
            </a:r>
          </a:p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indent="442913" algn="thaiDist"/>
            <a:r>
              <a:rPr lang="en-US" sz="2400" dirty="0" smtClean="0"/>
              <a:t>We needed to develop the iterative way for review and improve the software and its documents for each development progress until it has finished.</a:t>
            </a:r>
            <a:endParaRPr lang="en-US" sz="2400" dirty="0"/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7117" y="4551537"/>
            <a:ext cx="2047355" cy="1807698"/>
          </a:xfrm>
          <a:prstGeom prst="rect">
            <a:avLst/>
          </a:prstGeom>
          <a:noFill/>
        </p:spPr>
      </p:pic>
      <p:pic>
        <p:nvPicPr>
          <p:cNvPr id="10242" name="Picture 2" descr="http://www.testingexcellence.com/wp-content/uploads/2008/11/iterative_project_development_image.gif"/>
          <p:cNvPicPr>
            <a:picLocks noChangeAspect="1" noChangeArrowheads="1"/>
          </p:cNvPicPr>
          <p:nvPr/>
        </p:nvPicPr>
        <p:blipFill>
          <a:blip r:embed="rId3"/>
          <a:srcRect l="-973" t="-1066" r="-903" b="1103"/>
          <a:stretch>
            <a:fillRect/>
          </a:stretch>
        </p:blipFill>
        <p:spPr bwMode="auto">
          <a:xfrm>
            <a:off x="130629" y="1088571"/>
            <a:ext cx="7402286" cy="544285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1085" y="488199"/>
            <a:ext cx="5805714" cy="64135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Change management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8270" y="3080815"/>
            <a:ext cx="4030760" cy="404339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dirty="0" smtClean="0"/>
              <a:t>Specify version of each document.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50242" y="3349936"/>
            <a:ext cx="5930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/>
              <a:t>Approving the change request by </a:t>
            </a:r>
            <a:r>
              <a:rPr lang="en-US" sz="2000" dirty="0" smtClean="0"/>
              <a:t>the project </a:t>
            </a:r>
            <a:r>
              <a:rPr lang="en-US" sz="2000" dirty="0" smtClean="0"/>
              <a:t>advisor.</a:t>
            </a:r>
            <a:endParaRPr lang="en-US" sz="2000" dirty="0"/>
          </a:p>
        </p:txBody>
      </p:sp>
      <p:pic>
        <p:nvPicPr>
          <p:cNvPr id="8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18172" y="4853567"/>
            <a:ext cx="2047355" cy="1807698"/>
          </a:xfrm>
          <a:prstGeom prst="rect">
            <a:avLst/>
          </a:prstGeom>
          <a:noFill/>
        </p:spPr>
      </p:pic>
      <p:pic>
        <p:nvPicPr>
          <p:cNvPr id="21506" name="Picture 2" descr="It is expected that the deal will close by the end of October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1459" y="1195756"/>
            <a:ext cx="2088466" cy="2094434"/>
          </a:xfrm>
          <a:prstGeom prst="rect">
            <a:avLst/>
          </a:prstGeom>
          <a:noFill/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51123" y="1573452"/>
          <a:ext cx="4417563" cy="1302639"/>
        </p:xfrm>
        <a:graphic>
          <a:graphicData uri="http://schemas.openxmlformats.org/drawingml/2006/table">
            <a:tbl>
              <a:tblPr/>
              <a:tblGrid>
                <a:gridCol w="692463"/>
                <a:gridCol w="1962928"/>
                <a:gridCol w="1762172"/>
              </a:tblGrid>
              <a:tr h="356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Item name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Baseline Version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7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Project 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Proposal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1.4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3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1.0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078270" y="5683382"/>
            <a:ext cx="67925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Create requirement traceability to trace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change document</a:t>
            </a: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86383"/>
              </p:ext>
            </p:extLst>
          </p:nvPr>
        </p:nvGraphicFramePr>
        <p:xfrm>
          <a:off x="1946727" y="3823375"/>
          <a:ext cx="3616037" cy="1704340"/>
        </p:xfrm>
        <a:graphic>
          <a:graphicData uri="http://schemas.openxmlformats.org/drawingml/2006/table">
            <a:tbl>
              <a:tblPr/>
              <a:tblGrid>
                <a:gridCol w="1219810"/>
                <a:gridCol w="393071"/>
                <a:gridCol w="392148"/>
                <a:gridCol w="392148"/>
                <a:gridCol w="392148"/>
                <a:gridCol w="393071"/>
                <a:gridCol w="433641"/>
              </a:tblGrid>
              <a:tr h="106588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1" dirty="0" smtClean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- 01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- 04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- 05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- 06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</a:tr>
              <a:tr h="22268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 - 01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68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 - 02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1942720" y="3833066"/>
            <a:ext cx="1250918" cy="1070962"/>
          </a:xfrm>
          <a:prstGeom prst="line">
            <a:avLst/>
          </a:prstGeom>
          <a:noFill/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215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7" y="6202136"/>
            <a:ext cx="10028041" cy="641350"/>
          </a:xfrm>
        </p:spPr>
        <p:txBody>
          <a:bodyPr>
            <a:noAutofit/>
          </a:bodyPr>
          <a:lstStyle/>
          <a:p>
            <a:r>
              <a:rPr lang="en-US" sz="4000" dirty="0" smtClean="0"/>
              <a:t>Software configuration item table</a:t>
            </a:r>
            <a:endParaRPr lang="en-US" sz="40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318745"/>
              </p:ext>
            </p:extLst>
          </p:nvPr>
        </p:nvGraphicFramePr>
        <p:xfrm>
          <a:off x="703599" y="188686"/>
          <a:ext cx="10733650" cy="5916571"/>
        </p:xfrm>
        <a:graphic>
          <a:graphicData uri="http://schemas.openxmlformats.org/drawingml/2006/table">
            <a:tbl>
              <a:tblPr/>
              <a:tblGrid>
                <a:gridCol w="716852"/>
                <a:gridCol w="1400471"/>
                <a:gridCol w="2965429"/>
                <a:gridCol w="960440"/>
                <a:gridCol w="1366686"/>
                <a:gridCol w="1730791"/>
                <a:gridCol w="1592981"/>
              </a:tblGrid>
              <a:tr h="5634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Item name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File name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File Type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Owner (Role)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Repository (Path)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Baseline Version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68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Project Proposal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Project Proposal_V.1.4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Project\Project Plan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1.4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PMP_V.2.0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Project\PMP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Software Requirement Specification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SRS_V.2.0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.</a:t>
                      </a:r>
                      <a:r>
                        <a:rPr lang="en-US" sz="1600" dirty="0" err="1">
                          <a:latin typeface="Times New Roman"/>
                          <a:ea typeface="Calibri"/>
                          <a:cs typeface="Cordia New"/>
                        </a:rPr>
                        <a:t>docx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Project\SRS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4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Software Design Document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SDD_V.2.0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</a:t>
                      </a: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docx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Project\SDD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7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5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Test Plan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Test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Plan_V.2.0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Project\Test Plan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6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Traceability Record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TR_V.2.0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Project\TR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4173" y="465571"/>
            <a:ext cx="4644571" cy="749105"/>
          </a:xfrm>
        </p:spPr>
        <p:txBody>
          <a:bodyPr>
            <a:noAutofit/>
          </a:bodyPr>
          <a:lstStyle/>
          <a:p>
            <a:r>
              <a:rPr lang="en-US" sz="4000" dirty="0" smtClean="0"/>
              <a:t>repository tool</a:t>
            </a:r>
            <a:endParaRPr lang="en-US" sz="4000" dirty="0"/>
          </a:p>
        </p:txBody>
      </p:sp>
      <p:pic>
        <p:nvPicPr>
          <p:cNvPr id="19458" name="Picture 2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/>
          <a:srcRect l="7778" t="8595" r="8904" b="5544"/>
          <a:stretch>
            <a:fillRect/>
          </a:stretch>
        </p:blipFill>
        <p:spPr bwMode="auto">
          <a:xfrm>
            <a:off x="626352" y="1519756"/>
            <a:ext cx="3685735" cy="3798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5219" y="492369"/>
            <a:ext cx="6935372" cy="563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507995" y="6117769"/>
            <a:ext cx="10134518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requirement specification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02821" y="911842"/>
            <a:ext cx="7899121" cy="4656405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Final Progress Report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8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Analyze Requirement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Software Requirement Specification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26 User Requirement Specification (URS)	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158 System Requirement Specification (SRS)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38 Activity Diagram (AD)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16457" y="4640038"/>
            <a:ext cx="1901370" cy="190137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8173" y="586151"/>
            <a:ext cx="5285197" cy="5450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 URS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95087" y="1825561"/>
            <a:ext cx="11001828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b="1" dirty="0"/>
              <a:t>URS-25: </a:t>
            </a:r>
            <a:r>
              <a:rPr lang="en-US" dirty="0"/>
              <a:t>Wholesaler and Employee can make a different report type according to </a:t>
            </a:r>
            <a:r>
              <a:rPr lang="en-US" dirty="0" smtClean="0"/>
              <a:t>their </a:t>
            </a:r>
            <a:r>
              <a:rPr lang="en-US" dirty="0"/>
              <a:t>member’s role.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087" y="2510346"/>
            <a:ext cx="112412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SRS-146:</a:t>
            </a:r>
            <a:r>
              <a:rPr lang="en-US" dirty="0"/>
              <a:t> The system can connect to the</a:t>
            </a:r>
            <a:r>
              <a:rPr lang="th-TH" dirty="0"/>
              <a:t> </a:t>
            </a:r>
            <a:r>
              <a:rPr lang="en-US" dirty="0"/>
              <a:t>phungnoi database and access Member, webpages_Roles, OrderDetail, </a:t>
            </a:r>
            <a:r>
              <a:rPr lang="en-US" dirty="0" smtClean="0"/>
              <a:t>	and </a:t>
            </a:r>
            <a:r>
              <a:rPr lang="en-US" dirty="0"/>
              <a:t>Recipe tables.</a:t>
            </a:r>
          </a:p>
          <a:p>
            <a:r>
              <a:rPr lang="en-US" b="1" dirty="0"/>
              <a:t>SRS-147:</a:t>
            </a:r>
            <a:r>
              <a:rPr lang="en-US" dirty="0"/>
              <a:t> The system shall provide a button for making a report.</a:t>
            </a:r>
          </a:p>
          <a:p>
            <a:r>
              <a:rPr lang="en-US" b="1" dirty="0"/>
              <a:t>SRS-148:</a:t>
            </a:r>
            <a:r>
              <a:rPr lang="en-US" dirty="0"/>
              <a:t> The system shall provide a report function to retrieve the summary information from the database.</a:t>
            </a:r>
          </a:p>
          <a:p>
            <a:r>
              <a:rPr lang="en-US" b="1" dirty="0"/>
              <a:t>SRS-149:</a:t>
            </a:r>
            <a:r>
              <a:rPr lang="en-US" dirty="0"/>
              <a:t> The system shall provide a user interface to display the summary report contents on the</a:t>
            </a:r>
            <a:r>
              <a:rPr lang="th-TH" dirty="0"/>
              <a:t> </a:t>
            </a:r>
            <a:r>
              <a:rPr lang="en-US" dirty="0"/>
              <a:t>report</a:t>
            </a:r>
            <a:r>
              <a:rPr lang="th-TH" dirty="0"/>
              <a:t> </a:t>
            </a:r>
            <a:r>
              <a:rPr lang="en-US" dirty="0"/>
              <a:t>page.</a:t>
            </a:r>
          </a:p>
          <a:p>
            <a:r>
              <a:rPr lang="en-US" b="1" dirty="0"/>
              <a:t>SRS-150:</a:t>
            </a:r>
            <a:r>
              <a:rPr lang="en-US" dirty="0"/>
              <a:t> The system shall provide a button for saving a summary report as a PDF file format from the report </a:t>
            </a:r>
            <a:r>
              <a:rPr lang="en-US" dirty="0" smtClean="0"/>
              <a:t>	interface</a:t>
            </a:r>
            <a:r>
              <a:rPr lang="en-US" dirty="0"/>
              <a:t>.</a:t>
            </a:r>
          </a:p>
          <a:p>
            <a:r>
              <a:rPr lang="en-US" b="1" dirty="0"/>
              <a:t>SRS-151:</a:t>
            </a:r>
            <a:r>
              <a:rPr lang="en-US" dirty="0"/>
              <a:t> The system shall provide a service to export a summary report document out.</a:t>
            </a:r>
          </a:p>
          <a:p>
            <a:r>
              <a:rPr lang="en-US" b="1" dirty="0"/>
              <a:t>SRS-152:</a:t>
            </a:r>
            <a:r>
              <a:rPr lang="en-US" dirty="0"/>
              <a:t> The system shall provide a button for printing a summary report as a documented paper.</a:t>
            </a:r>
          </a:p>
          <a:p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294783" y="6056243"/>
            <a:ext cx="4271618" cy="540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3200" b="1" cap="all" noProof="0" dirty="0" smtClean="0">
                <a:solidFill>
                  <a:schemeClr val="accent1"/>
                </a:solidFill>
              </a:rPr>
              <a:t>Wholesaler</a:t>
            </a:r>
            <a:r>
              <a:rPr kumimoji="0" lang="en-US" sz="32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side</a:t>
            </a:r>
            <a:endParaRPr kumimoji="0" lang="th-TH" sz="32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7428" y="4915808"/>
            <a:ext cx="1814285" cy="1814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7124" y="929390"/>
            <a:ext cx="3885068" cy="1852593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Example for</a:t>
            </a:r>
            <a:br>
              <a:rPr lang="en-US" sz="4000" dirty="0" smtClean="0"/>
            </a:br>
            <a:r>
              <a:rPr lang="en-US" sz="4000" dirty="0" smtClean="0"/>
              <a:t>activity</a:t>
            </a:r>
            <a:br>
              <a:rPr lang="en-US" sz="4000" dirty="0" smtClean="0"/>
            </a:br>
            <a:r>
              <a:rPr lang="en-US" sz="4000" dirty="0" smtClean="0"/>
              <a:t>diagram</a:t>
            </a:r>
            <a:endParaRPr lang="en-US" sz="4000" dirty="0"/>
          </a:p>
        </p:txBody>
      </p:sp>
      <p:sp>
        <p:nvSpPr>
          <p:cNvPr id="11272" name="AutoShape 8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274" name="AutoShape 10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8438234" y="3408890"/>
            <a:ext cx="3119401" cy="92333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 smtClean="0"/>
              <a:t>AD - 38</a:t>
            </a:r>
          </a:p>
          <a:p>
            <a:pPr algn="ctr"/>
            <a:r>
              <a:rPr lang="en-GB" b="1" dirty="0" smtClean="0"/>
              <a:t>Employee and Wholesaler make graph</a:t>
            </a:r>
            <a:endParaRPr lang="en-US" dirty="0"/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7881258" y="5987143"/>
            <a:ext cx="2612572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3200" b="1" cap="all" dirty="0" smtClean="0">
                <a:solidFill>
                  <a:schemeClr val="accent1"/>
                </a:solidFill>
              </a:rPr>
              <a:t>Admin</a:t>
            </a:r>
            <a:r>
              <a:rPr kumimoji="0" lang="en-US" sz="32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side</a:t>
            </a:r>
            <a:endParaRPr kumimoji="0" lang="th-TH" sz="32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4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2571" y="4898571"/>
            <a:ext cx="1886859" cy="1886859"/>
          </a:xfrm>
          <a:prstGeom prst="rect">
            <a:avLst/>
          </a:prstGeom>
          <a:noFill/>
        </p:spPr>
      </p:pic>
      <p:pic>
        <p:nvPicPr>
          <p:cNvPr id="10" name="รูปภาพ 9" descr="D:\NEST Work\Senior Project\Progress Report II\Diagram\AD 38 - make graph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92075"/>
            <a:ext cx="7378700" cy="6600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9382" y="1939637"/>
            <a:ext cx="11528280" cy="4718338"/>
          </a:xfrm>
          <a:prstGeom prst="rect">
            <a:avLst/>
          </a:prstGeom>
        </p:spPr>
        <p:txBody>
          <a:bodyPr/>
          <a:lstStyle/>
          <a:p>
            <a:pPr lvl="3"/>
            <a:endParaRPr lang="en-US" sz="1600" dirty="0" smtClean="0"/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2108" y="2920967"/>
            <a:ext cx="2167555" cy="1095438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Use Case</a:t>
            </a:r>
          </a:p>
          <a:p>
            <a:pPr algn="ctr"/>
            <a:r>
              <a:rPr lang="en-US" sz="3200" dirty="0" smtClean="0"/>
              <a:t>Scenario</a:t>
            </a:r>
            <a:endParaRPr lang="th-TH" sz="3200" dirty="0"/>
          </a:p>
        </p:txBody>
      </p:sp>
      <p:pic>
        <p:nvPicPr>
          <p:cNvPr id="7" name="รูปภาพ 6" descr="D:\NEST Work\Senior Project\Progress Report II\Diagram\Use Case Diagram III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/>
          <a:stretch/>
        </p:blipFill>
        <p:spPr bwMode="auto">
          <a:xfrm>
            <a:off x="2782389" y="460374"/>
            <a:ext cx="9152768" cy="6016625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249382" y="245548"/>
            <a:ext cx="3599543" cy="124822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/>
          <a:p>
            <a:pPr marL="274320" lvl="0" indent="-228600" algn="ctr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4000" b="1" dirty="0" smtClean="0">
                <a:solidFill>
                  <a:schemeClr val="accent1"/>
                </a:solidFill>
              </a:rPr>
              <a:t>Requirement Analysis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783538" y="6088746"/>
            <a:ext cx="4736349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design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173792" y="795728"/>
            <a:ext cx="7846507" cy="4656405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Fianl Progress Report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Class Diagram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Software Design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26 Sequence Diagram (SD)	</a:t>
            </a:r>
          </a:p>
          <a:p>
            <a:pPr marL="71755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28 </a:t>
            </a:r>
            <a:r>
              <a:rPr lang="en-US" sz="2400" dirty="0"/>
              <a:t>User Interface Design (UI)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 Database Design(DB)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69945" y="4542972"/>
            <a:ext cx="2460803" cy="246080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8190" y="2143762"/>
            <a:ext cx="4165601" cy="124680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Example for</a:t>
            </a:r>
            <a:br>
              <a:rPr lang="en-US" sz="4000" dirty="0" smtClean="0"/>
            </a:br>
            <a:r>
              <a:rPr lang="en-US" sz="4000" dirty="0" smtClean="0"/>
              <a:t>class diagram</a:t>
            </a:r>
            <a:endParaRPr lang="en-US" sz="4000" dirty="0"/>
          </a:p>
        </p:txBody>
      </p:sp>
      <p:sp>
        <p:nvSpPr>
          <p:cNvPr id="11272" name="AutoShape 8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274" name="AutoShape 10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7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39201" y="4332513"/>
            <a:ext cx="2525486" cy="2525487"/>
          </a:xfrm>
          <a:prstGeom prst="rect">
            <a:avLst/>
          </a:prstGeom>
          <a:noFill/>
        </p:spPr>
      </p:pic>
      <p:pic>
        <p:nvPicPr>
          <p:cNvPr id="9" name="Picture 10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1" y="92075"/>
            <a:ext cx="6184900" cy="6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0081" y="784434"/>
            <a:ext cx="1822862" cy="713509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013" y="2075543"/>
            <a:ext cx="10203543" cy="4136571"/>
          </a:xfrm>
        </p:spPr>
        <p:txBody>
          <a:bodyPr numCol="2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System Architecture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Project Status Report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Work list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Software Project Management Plan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Software Requirement Specification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 smtClean="0"/>
              <a:t>Software Design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Software Implementation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Software Testing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Traceability Record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Demo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Problems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4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5330" y="4838394"/>
            <a:ext cx="2047355" cy="1807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640116" y="1240954"/>
            <a:ext cx="3759200" cy="17852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sequence diagram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8300" y="3654722"/>
            <a:ext cx="5981700" cy="83099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</a:t>
            </a:r>
            <a:r>
              <a:rPr lang="en-GB" sz="2400" b="1" dirty="0"/>
              <a:t>D </a:t>
            </a:r>
            <a:r>
              <a:rPr lang="en-GB" sz="2400" b="1" dirty="0" smtClean="0"/>
              <a:t>– 24: Employee view previous ingredient information</a:t>
            </a:r>
            <a:endParaRPr lang="th-TH" sz="2400" dirty="0"/>
          </a:p>
        </p:txBody>
      </p:sp>
      <p:pic>
        <p:nvPicPr>
          <p:cNvPr id="5" name="Picture 103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" b="5734"/>
          <a:stretch/>
        </p:blipFill>
        <p:spPr bwMode="auto">
          <a:xfrm>
            <a:off x="6700837" y="152400"/>
            <a:ext cx="5491163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10416" y="6256976"/>
            <a:ext cx="8019139" cy="601024"/>
          </a:xfrm>
        </p:spPr>
        <p:txBody>
          <a:bodyPr>
            <a:noAutofit/>
          </a:bodyPr>
          <a:lstStyle/>
          <a:p>
            <a:r>
              <a:rPr lang="en-US" sz="3600" dirty="0" smtClean="0"/>
              <a:t>Example for database design</a:t>
            </a:r>
            <a:endParaRPr lang="en-US" sz="3600" dirty="0"/>
          </a:p>
        </p:txBody>
      </p:sp>
      <p:pic>
        <p:nvPicPr>
          <p:cNvPr id="5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37486" y="4814143"/>
            <a:ext cx="2525485" cy="2525488"/>
          </a:xfrm>
          <a:prstGeom prst="rect">
            <a:avLst/>
          </a:prstGeom>
          <a:noFill/>
        </p:spPr>
      </p:pic>
      <p:pic>
        <p:nvPicPr>
          <p:cNvPr id="7" name="Picture 10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61" y="122876"/>
            <a:ext cx="585533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42"/>
          <p:cNvPicPr/>
          <p:nvPr/>
        </p:nvPicPr>
        <p:blipFill rotWithShape="1">
          <a:blip r:embed="rId2"/>
          <a:srcRect l="19634" t="15431" r="2330" b="4111"/>
          <a:stretch/>
        </p:blipFill>
        <p:spPr bwMode="auto">
          <a:xfrm>
            <a:off x="719137" y="952500"/>
            <a:ext cx="10977563" cy="5765800"/>
          </a:xfrm>
          <a:prstGeom prst="rect">
            <a:avLst/>
          </a:prstGeom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03474" y="223136"/>
            <a:ext cx="8096026" cy="62708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Example user interface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27000" y="223136"/>
            <a:ext cx="4469700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UI </a:t>
            </a:r>
            <a:r>
              <a:rPr lang="en-US" sz="2800" dirty="0"/>
              <a:t>– </a:t>
            </a:r>
            <a:r>
              <a:rPr lang="en-US" sz="2800" dirty="0" smtClean="0"/>
              <a:t>26: Menu Recipe </a:t>
            </a:r>
            <a:r>
              <a:rPr lang="en-US" sz="2800" dirty="0"/>
              <a:t>page</a:t>
            </a:r>
            <a:endParaRPr lang="th-TH" sz="2800" b="1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830267" y="6074232"/>
            <a:ext cx="6183085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implement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17335" y="984411"/>
            <a:ext cx="7506396" cy="3573072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Final Progress Report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Developing Tools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Develop software comply with SRS &amp; SDD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Ingredient Estimation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Report System</a:t>
            </a: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23731" y="4519079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522286" y="6059718"/>
            <a:ext cx="5113718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testing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46364" y="1231153"/>
            <a:ext cx="7697736" cy="2963473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Final Progress Report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Test Plan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Test Plan	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Test Record</a:t>
            </a: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23731" y="4519079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42848" y="205238"/>
            <a:ext cx="7975208" cy="69283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 unit testing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7902" y="1043813"/>
            <a:ext cx="10325099" cy="1931171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Unit Test Case-43(UTC-43): </a:t>
            </a:r>
            <a:r>
              <a:rPr lang="en-US" sz="2400" dirty="0"/>
              <a:t>public ActionResult List(DateTime startPeriod, 				</a:t>
            </a:r>
            <a:r>
              <a:rPr lang="en-US" sz="2400" dirty="0" smtClean="0"/>
              <a:t>	   DateTime </a:t>
            </a:r>
            <a:r>
              <a:rPr lang="en-US" sz="2400" dirty="0"/>
              <a:t>endPeriod)</a:t>
            </a:r>
          </a:p>
          <a:p>
            <a:r>
              <a:rPr lang="en-US" sz="2400" b="1" dirty="0"/>
              <a:t>Description: </a:t>
            </a:r>
            <a:r>
              <a:rPr lang="en-US" sz="2400" dirty="0"/>
              <a:t>This unit test case used to check List () method that can select </a:t>
            </a:r>
            <a:r>
              <a:rPr lang="en-US" sz="2400" dirty="0" smtClean="0"/>
              <a:t>			correct </a:t>
            </a:r>
            <a:r>
              <a:rPr lang="en-US" sz="2400" dirty="0"/>
              <a:t>period and return to the correct page.</a:t>
            </a:r>
          </a:p>
          <a:p>
            <a:r>
              <a:rPr lang="en-US" sz="2400" b="1" dirty="0"/>
              <a:t>Test Cases:</a:t>
            </a:r>
            <a:r>
              <a:rPr lang="en-US" sz="2400" dirty="0"/>
              <a:t>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705563"/>
              </p:ext>
            </p:extLst>
          </p:nvPr>
        </p:nvGraphicFramePr>
        <p:xfrm>
          <a:off x="647700" y="3111500"/>
          <a:ext cx="10883900" cy="2908301"/>
        </p:xfrm>
        <a:graphic>
          <a:graphicData uri="http://schemas.openxmlformats.org/drawingml/2006/table">
            <a:tbl>
              <a:tblPr/>
              <a:tblGrid>
                <a:gridCol w="741527"/>
                <a:gridCol w="1855345"/>
                <a:gridCol w="4578628"/>
                <a:gridCol w="3708400"/>
              </a:tblGrid>
              <a:tr h="4847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Description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Input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2117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input correct information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{ startPeriod == 12/23/2014 12:00:00 AM, endPeriod == 1/23/2015 12:00:00 AM }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View ("List ",List of order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}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17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input incorrect information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{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startPeriod == 20/01/2554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AM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,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endPeriod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== 20/01/2555 12:00:00 AM }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HttpNotFound ()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18056" y="5051897"/>
            <a:ext cx="1756229" cy="1550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7216" y="4517265"/>
            <a:ext cx="2047355" cy="1807698"/>
          </a:xfrm>
          <a:prstGeom prst="rect">
            <a:avLst/>
          </a:prstGeom>
          <a:noFill/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914814"/>
              </p:ext>
            </p:extLst>
          </p:nvPr>
        </p:nvGraphicFramePr>
        <p:xfrm>
          <a:off x="1066800" y="2815591"/>
          <a:ext cx="9931400" cy="1489709"/>
        </p:xfrm>
        <a:graphic>
          <a:graphicData uri="http://schemas.openxmlformats.org/drawingml/2006/table">
            <a:tbl>
              <a:tblPr/>
              <a:tblGrid>
                <a:gridCol w="522514"/>
                <a:gridCol w="3833586"/>
                <a:gridCol w="4267200"/>
                <a:gridCol w="1308100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Actual output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Pass/Fail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168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View ("List ",List of order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}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View ("List ",List of order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}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HttpNotFound ()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HttpNotFound ()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Placeholder 3"/>
          <p:cNvSpPr txBox="1">
            <a:spLocks/>
          </p:cNvSpPr>
          <p:nvPr/>
        </p:nvSpPr>
        <p:spPr>
          <a:xfrm>
            <a:off x="4045389" y="1481262"/>
            <a:ext cx="3646808" cy="446961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sz="2800" noProof="0" dirty="0" smtClean="0"/>
              <a:t>Unit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Record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686" y="780366"/>
            <a:ext cx="9601200" cy="69283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 for system testing</a:t>
            </a:r>
            <a:endParaRPr lang="en-US" sz="4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8914" y="1894587"/>
            <a:ext cx="10638972" cy="3862169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System Test Case-33 (STC-33): </a:t>
            </a:r>
            <a:r>
              <a:rPr lang="en-US" sz="2400" dirty="0"/>
              <a:t>Employee can view all ingredient estimation </a:t>
            </a:r>
            <a:r>
              <a:rPr lang="en-US" sz="2400" dirty="0" smtClean="0"/>
              <a:t>				         history.</a:t>
            </a:r>
          </a:p>
          <a:p>
            <a:endParaRPr lang="en-US" sz="2400" dirty="0"/>
          </a:p>
          <a:p>
            <a:r>
              <a:rPr lang="en-US" sz="2400" b="1" dirty="0"/>
              <a:t>Description: </a:t>
            </a:r>
            <a:r>
              <a:rPr lang="en-US" sz="2400" dirty="0"/>
              <a:t>This test case is a system testing for URS-24. Employee can view </a:t>
            </a:r>
            <a:r>
              <a:rPr lang="en-US" sz="2400" dirty="0" smtClean="0"/>
              <a:t>		all </a:t>
            </a:r>
            <a:r>
              <a:rPr lang="en-US" sz="2400" dirty="0"/>
              <a:t>ingredient estimation history by search the filter keyword of </a:t>
            </a:r>
            <a:r>
              <a:rPr lang="en-US" sz="2400" dirty="0" smtClean="0"/>
              <a:t>		the </a:t>
            </a:r>
            <a:r>
              <a:rPr lang="en-US" sz="2400" dirty="0"/>
              <a:t>delivery date in the database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b="1" dirty="0"/>
              <a:t>Prerequisite:</a:t>
            </a:r>
            <a:r>
              <a:rPr lang="en-US" sz="2400" dirty="0"/>
              <a:t> Employee must login with the employee account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13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41445" y="4852907"/>
            <a:ext cx="2047355" cy="1807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745720" y="6035041"/>
            <a:ext cx="1994715" cy="523962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sz="2400" b="1" dirty="0" smtClean="0"/>
              <a:t>Test Cases</a:t>
            </a:r>
            <a:endParaRPr lang="en-US" sz="2400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2596"/>
              </p:ext>
            </p:extLst>
          </p:nvPr>
        </p:nvGraphicFramePr>
        <p:xfrm>
          <a:off x="370840" y="729701"/>
          <a:ext cx="11364686" cy="4693199"/>
        </p:xfrm>
        <a:graphic>
          <a:graphicData uri="http://schemas.openxmlformats.org/drawingml/2006/table">
            <a:tbl>
              <a:tblPr/>
              <a:tblGrid>
                <a:gridCol w="478971"/>
                <a:gridCol w="3430089"/>
                <a:gridCol w="3505200"/>
                <a:gridCol w="3950426"/>
              </a:tblGrid>
              <a:tr h="3522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Description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Input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5723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clicks view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s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ingredient estimation history on the ingredient estimation page.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Display the ingredient estimation history information on the ingredient estimation page.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1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valid information in the database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Search Box: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23 January 2014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Found information and display ingredient estimation history information are</a:t>
                      </a:r>
                      <a:r>
                        <a:rPr lang="th-TH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related to the filter keyword.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invalid information in the database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Search Box:</a:t>
                      </a: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xxx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Not found ingredient estimation history information and display the not found message.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4190907" y="715633"/>
            <a:ext cx="3646808" cy="446961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 Test Record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271737"/>
              </p:ext>
            </p:extLst>
          </p:nvPr>
        </p:nvGraphicFramePr>
        <p:xfrm>
          <a:off x="363578" y="1574660"/>
          <a:ext cx="11437258" cy="3975240"/>
        </p:xfrm>
        <a:graphic>
          <a:graphicData uri="http://schemas.openxmlformats.org/drawingml/2006/table">
            <a:tbl>
              <a:tblPr/>
              <a:tblGrid>
                <a:gridCol w="493485"/>
                <a:gridCol w="4775200"/>
                <a:gridCol w="4731657"/>
                <a:gridCol w="1436916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Expected Result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Actual Result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Pass/Fail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1832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Display the ingredient estimation history information on the ingredient estimation page.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Display the ingredient estimation history information on the ingredient estimation page.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th-TH" sz="18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73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Found information and display ingredient estimation history information are</a:t>
                      </a:r>
                      <a:r>
                        <a:rPr lang="th-TH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related to the filter keyword.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Found information and display ingredient estimation history information are</a:t>
                      </a:r>
                      <a:r>
                        <a:rPr lang="th-TH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related to the filter keyword.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th-TH" sz="18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9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Not found ingredient estimation history information and display the not found message.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Not found ingredient estimation history information and display the not found message.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th-TH" sz="18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7424" y="207606"/>
            <a:ext cx="4604397" cy="94594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r>
              <a:rPr lang="en-US" dirty="0" smtClean="0"/>
              <a:t> </a:t>
            </a:r>
            <a:endParaRPr lang="th-TH" dirty="0"/>
          </a:p>
        </p:txBody>
      </p:sp>
      <p:sp>
        <p:nvSpPr>
          <p:cNvPr id="36" name="TextBox 35"/>
          <p:cNvSpPr txBox="1"/>
          <p:nvPr/>
        </p:nvSpPr>
        <p:spPr>
          <a:xfrm>
            <a:off x="4137233" y="1504331"/>
            <a:ext cx="413840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Project is web application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6653" y="2238196"/>
            <a:ext cx="6012873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Software for ordering bakery product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7014" y="3789691"/>
            <a:ext cx="498353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Develop by C# &amp; ASP.NET MVC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54061" y="3014049"/>
            <a:ext cx="8035637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Software for estimating  ingredient in the manufacturer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 cstate="print"/>
          <a:srcRect b="6670"/>
          <a:stretch>
            <a:fillRect/>
          </a:stretch>
        </p:blipFill>
        <p:spPr>
          <a:xfrm rot="479086">
            <a:off x="9113836" y="633208"/>
            <a:ext cx="2359645" cy="1333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698" name="Picture 2" descr="http://4.bp.blogspot.com/-UQSKW-teH3A/UEzp5iAIgaI/AAAAAAAAACk/HJ2PntOvjJE/s1600/how-to-learn-c-shar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9739" y="4654264"/>
            <a:ext cx="1856509" cy="1899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4" descr="http://blog.decarufel.net/wp-content/uploads/2014/07/csharp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9327" y="4652325"/>
            <a:ext cx="1929245" cy="192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794" name="Picture 2" descr="Rugelach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4981" y="4659087"/>
            <a:ext cx="2564762" cy="184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85600">
            <a:off x="511492" y="1508070"/>
            <a:ext cx="2860409" cy="111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2" animBg="1"/>
      <p:bldP spid="18" grpId="0" animBg="1"/>
      <p:bldP spid="22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518776" y="1055779"/>
            <a:ext cx="11086577" cy="7862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 for Traceability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Record Table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367500"/>
              </p:ext>
            </p:extLst>
          </p:nvPr>
        </p:nvGraphicFramePr>
        <p:xfrm>
          <a:off x="474064" y="2052462"/>
          <a:ext cx="11277599" cy="3298054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107581"/>
                <a:gridCol w="2064943"/>
                <a:gridCol w="1112066"/>
                <a:gridCol w="806024"/>
                <a:gridCol w="941668"/>
                <a:gridCol w="954001"/>
                <a:gridCol w="952878"/>
                <a:gridCol w="1112066"/>
                <a:gridCol w="1113186"/>
                <a:gridCol w="1113186"/>
              </a:tblGrid>
              <a:tr h="2654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URS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Function Name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SRS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UI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SD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AD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UTC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STC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DB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00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URS-24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Employee view previous ingredient estimation.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SRS-31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SRS-139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SRS-140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SRS-141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SRS-142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SRS-143 SRS-144 SRS-145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UI-04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SD-24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AD-36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UC-22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UTC-40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UTC-41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UTC-42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STC -33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DB-01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DB-04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DB-07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DB-08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1225731" y="807667"/>
            <a:ext cx="2286726" cy="61473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sz="4000" b="1" dirty="0" smtClean="0"/>
              <a:t>Demo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97902" y="4838394"/>
            <a:ext cx="2047355" cy="1807698"/>
          </a:xfrm>
          <a:prstGeom prst="rect">
            <a:avLst/>
          </a:prstGeom>
          <a:noFill/>
        </p:spPr>
      </p:pic>
      <p:pic>
        <p:nvPicPr>
          <p:cNvPr id="5122" name="Picture 2" descr="http://www.billtrust.com/sites/default/files/content-images/Demo-banner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-1928813"/>
            <a:ext cx="7077075" cy="1362075"/>
          </a:xfrm>
          <a:prstGeom prst="rect">
            <a:avLst/>
          </a:prstGeom>
          <a:noFill/>
        </p:spPr>
      </p:pic>
      <p:pic>
        <p:nvPicPr>
          <p:cNvPr id="5126" name="Picture 6" descr="http://www.billtrust.com/sites/default/files/content-images/demo-icon.png"/>
          <p:cNvPicPr>
            <a:picLocks noChangeAspect="1" noChangeArrowheads="1"/>
          </p:cNvPicPr>
          <p:nvPr/>
        </p:nvPicPr>
        <p:blipFill>
          <a:blip r:embed="rId4"/>
          <a:srcRect t="15876" b="15806"/>
          <a:stretch>
            <a:fillRect/>
          </a:stretch>
        </p:blipFill>
        <p:spPr bwMode="auto">
          <a:xfrm>
            <a:off x="3427185" y="1638670"/>
            <a:ext cx="6311900" cy="431218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3084285" y="647390"/>
            <a:ext cx="5458695" cy="6788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Problems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7828" y="4692147"/>
            <a:ext cx="2278743" cy="2012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213428" y="1440542"/>
            <a:ext cx="84037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Lack Writing English skills.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Bad communication </a:t>
            </a:r>
            <a:r>
              <a:rPr lang="en-US" sz="2800" dirty="0" smtClean="0"/>
              <a:t>between team </a:t>
            </a:r>
            <a:r>
              <a:rPr lang="en-US" sz="2800" dirty="0"/>
              <a:t>members.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Requirements </a:t>
            </a:r>
            <a:r>
              <a:rPr lang="en-US" sz="2800" dirty="0"/>
              <a:t>might be change.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Unit test case</a:t>
            </a:r>
            <a:r>
              <a:rPr lang="th-TH" sz="2800" dirty="0" smtClean="0"/>
              <a:t> </a:t>
            </a:r>
            <a:r>
              <a:rPr lang="en-US" sz="2800" dirty="0" smtClean="0"/>
              <a:t>not enough.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Have a problem with sequence </a:t>
            </a:r>
            <a:r>
              <a:rPr lang="en-US" sz="2800" dirty="0"/>
              <a:t>d</a:t>
            </a:r>
            <a:r>
              <a:rPr lang="en-US" sz="2800" dirty="0" smtClean="0"/>
              <a:t>iagram</a:t>
            </a:r>
            <a:endParaRPr lang="en-US" sz="28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Deliverables </a:t>
            </a:r>
            <a:r>
              <a:rPr lang="en-US" sz="2800" dirty="0" smtClean="0"/>
              <a:t>delay.</a:t>
            </a: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662" y="667658"/>
            <a:ext cx="10896600" cy="5277542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>Thank you</a:t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8800" b="0" dirty="0" smtClean="0"/>
              <a:t>for your</a:t>
            </a:r>
            <a:br>
              <a:rPr lang="en-US" sz="8800" b="0" dirty="0" smtClean="0"/>
            </a:br>
            <a:r>
              <a:rPr lang="en-US" sz="8800" b="0" dirty="0" smtClean="0"/>
              <a:t>attention</a:t>
            </a:r>
            <a:endParaRPr lang="th-TH" sz="8800" b="0" dirty="0"/>
          </a:p>
        </p:txBody>
      </p:sp>
      <p:pic>
        <p:nvPicPr>
          <p:cNvPr id="6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8801" y="4027713"/>
            <a:ext cx="2525486" cy="2525487"/>
          </a:xfrm>
          <a:prstGeom prst="rect">
            <a:avLst/>
          </a:prstGeom>
          <a:noFill/>
        </p:spPr>
      </p:pic>
      <p:pic>
        <p:nvPicPr>
          <p:cNvPr id="8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96419" y="3860800"/>
            <a:ext cx="2332265" cy="233226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021" y="3580210"/>
            <a:ext cx="7005711" cy="2742027"/>
          </a:xfrm>
        </p:spPr>
        <p:txBody>
          <a:bodyPr>
            <a:noAutofit/>
          </a:bodyPr>
          <a:lstStyle/>
          <a:p>
            <a:r>
              <a:rPr lang="en-US" sz="20000" dirty="0" smtClean="0"/>
              <a:t>Q &amp; A</a:t>
            </a:r>
            <a:endParaRPr lang="th-TH" sz="20000" dirty="0"/>
          </a:p>
        </p:txBody>
      </p:sp>
      <p:pic>
        <p:nvPicPr>
          <p:cNvPr id="4" name="Picture 6" descr="http://www.byrneweb.com/ben/graphics/traditional/manufact.gif"/>
          <p:cNvPicPr>
            <a:picLocks noChangeAspect="1" noChangeArrowheads="1"/>
          </p:cNvPicPr>
          <p:nvPr/>
        </p:nvPicPr>
        <p:blipFill>
          <a:blip r:embed="rId2">
            <a:lum bright="3000" contrast="5000"/>
          </a:blip>
          <a:srcRect/>
          <a:stretch>
            <a:fillRect/>
          </a:stretch>
        </p:blipFill>
        <p:spPr bwMode="auto">
          <a:xfrm flipH="1">
            <a:off x="3701142" y="246744"/>
            <a:ext cx="4223655" cy="315855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9382" y="1939637"/>
            <a:ext cx="11528280" cy="4718338"/>
          </a:xfrm>
          <a:prstGeom prst="rect">
            <a:avLst/>
          </a:prstGeom>
        </p:spPr>
        <p:txBody>
          <a:bodyPr/>
          <a:lstStyle/>
          <a:p>
            <a:pPr lvl="3"/>
            <a:endParaRPr lang="en-US" sz="1600" dirty="0" smtClean="0"/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5087" y="3111572"/>
            <a:ext cx="3744685" cy="1077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Traditional Workflow 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รูปภาพ 5" descr="D:\NEST Work\Senior Project\Progress Report II\Diagram\Old Flowchar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477" y="275590"/>
            <a:ext cx="7069773" cy="6382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D:\NEST Work\Senior Project\Progress Report II\Diagram\System Architecture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833" r="2365" b="2440"/>
          <a:stretch/>
        </p:blipFill>
        <p:spPr bwMode="auto">
          <a:xfrm>
            <a:off x="739774" y="141564"/>
            <a:ext cx="7388226" cy="6551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95834" y="6124534"/>
            <a:ext cx="5981866" cy="5683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System architecture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9293" y="5902030"/>
            <a:ext cx="6289325" cy="762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Project status report</a:t>
            </a:r>
            <a:endParaRPr lang="th-TH" sz="4000" dirty="0"/>
          </a:p>
        </p:txBody>
      </p:sp>
      <p:pic>
        <p:nvPicPr>
          <p:cNvPr id="24578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54530" y="5094513"/>
            <a:ext cx="1628239" cy="1628239"/>
          </a:xfrm>
          <a:prstGeom prst="rect">
            <a:avLst/>
          </a:prstGeom>
          <a:noFill/>
        </p:spPr>
      </p:pic>
      <p:graphicFrame>
        <p:nvGraphicFramePr>
          <p:cNvPr id="3" name="ตาราง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57483"/>
              </p:ext>
            </p:extLst>
          </p:nvPr>
        </p:nvGraphicFramePr>
        <p:xfrm>
          <a:off x="1394861" y="165100"/>
          <a:ext cx="8959669" cy="5584531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2404783"/>
                <a:gridCol w="470444"/>
                <a:gridCol w="1628771"/>
                <a:gridCol w="2700218"/>
                <a:gridCol w="1755453"/>
              </a:tblGrid>
              <a:tr h="355924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name: Web-based Ordering &amp; Ingredient Estimating for Bakery Manufacturer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8478" marR="48478" marT="24239" marB="242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7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Prepared by: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Nontra Mahachanont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Parinya </a:t>
                      </a:r>
                      <a:r>
                        <a:rPr lang="en-US" sz="1200" dirty="0" smtClean="0">
                          <a:effectLst/>
                        </a:rPr>
                        <a:t>Panyanak</a:t>
                      </a: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Date: </a:t>
                      </a:r>
                      <a:r>
                        <a:rPr lang="en-US" sz="1200" dirty="0" smtClean="0">
                          <a:effectLst/>
                        </a:rPr>
                        <a:t>18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Report Process: Project </a:t>
                      </a:r>
                      <a:r>
                        <a:rPr lang="en-US" sz="1200" dirty="0" smtClean="0">
                          <a:effectLst/>
                        </a:rPr>
                        <a:t>Final Progress Report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8478" marR="48478" marT="24239" marB="242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924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Overall Status: </a:t>
                      </a:r>
                      <a:r>
                        <a:rPr lang="en-US" sz="1200" dirty="0" smtClean="0">
                          <a:effectLst/>
                        </a:rPr>
                        <a:t>100 %</a:t>
                      </a: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8478" marR="48478" marT="24239" marB="242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9969">
                <a:tc gridSpan="4"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Feature: Ingredient Estimation and Report System</a:t>
                      </a:r>
                    </a:p>
                    <a:p>
                      <a:endParaRPr lang="en-US" sz="8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Admin can manage menu recipe information</a:t>
                      </a:r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Admin can view menu recipe information</a:t>
                      </a:r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Employee can view current’s ingredient estimation information</a:t>
                      </a:r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Employee can view previous ingredient estimation information</a:t>
                      </a:r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Employee and Wholesaler can make a report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Wholesaler and Employee can make a graph</a:t>
                      </a: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8478" marR="48478" marT="24239" marB="242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924">
                <a:tc grid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smtClean="0">
                          <a:effectLst/>
                        </a:rPr>
                        <a:t>Milestone </a:t>
                      </a:r>
                      <a:r>
                        <a:rPr lang="en-US" sz="1200" dirty="0">
                          <a:effectLst/>
                        </a:rPr>
                        <a:t>Deliverables performance reporting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8478" marR="48478" marT="24239" marB="242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 Deliverables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Due Date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% Complete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Deliverable Status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471">
                <a:tc grid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</a:t>
                      </a:r>
                      <a:r>
                        <a:rPr lang="en-US" sz="1200" dirty="0" smtClean="0">
                          <a:effectLst/>
                        </a:rPr>
                        <a:t>Final Progress Report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5353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Project Management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100 %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 schedule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Requirement Specification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100 %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Software Design Document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100 </a:t>
                      </a:r>
                      <a:r>
                        <a:rPr lang="en-US" sz="1200" dirty="0">
                          <a:effectLst/>
                        </a:rPr>
                        <a:t>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 schedule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Implementation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100 </a:t>
                      </a:r>
                      <a:r>
                        <a:rPr lang="en-US" sz="1200" dirty="0">
                          <a:effectLst/>
                        </a:rPr>
                        <a:t>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 schedule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Plan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100 </a:t>
                      </a:r>
                      <a:r>
                        <a:rPr lang="en-US" sz="1200" dirty="0">
                          <a:effectLst/>
                        </a:rPr>
                        <a:t>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Record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Traceability Record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60400" y="6109309"/>
            <a:ext cx="9905992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Work list in Final progress report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350510" y="170214"/>
          <a:ext cx="7257946" cy="5591956"/>
        </p:xfrm>
        <a:graphic>
          <a:graphicData uri="http://schemas.openxmlformats.org/drawingml/2006/table">
            <a:tbl>
              <a:tblPr/>
              <a:tblGrid>
                <a:gridCol w="1167363"/>
                <a:gridCol w="2883584"/>
                <a:gridCol w="1603499"/>
                <a:gridCol w="1603500"/>
              </a:tblGrid>
              <a:tr h="2919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Calibri"/>
                          <a:cs typeface="Cordia New"/>
                        </a:rPr>
                        <a:t>Review Item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Responsibility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Reviewer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30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Project Proposal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Software Requirement Specification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Software Design Document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4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Implementation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Unit Test Report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5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System Test Report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latin typeface="Times New Roman"/>
                          <a:ea typeface="Calibri"/>
                          <a:cs typeface="Cordia New"/>
                        </a:rPr>
                        <a:t>6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Traceability Record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Project Status Report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Change Request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6339" y="4731656"/>
            <a:ext cx="2301147" cy="230114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49934" y="6059714"/>
            <a:ext cx="9985829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project management plan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91508" y="882813"/>
            <a:ext cx="7448338" cy="4656405"/>
          </a:xfrm>
          <a:prstGeom prst="rect">
            <a:avLst/>
          </a:prstGeom>
        </p:spPr>
        <p:txBody>
          <a:bodyPr/>
          <a:lstStyle/>
          <a:p>
            <a:pPr marL="274320" marR="0" lvl="0" indent="-22860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 in Final Project Progress Report</a:t>
            </a:r>
          </a:p>
          <a:p>
            <a:pPr marL="274320" marR="0" lvl="0" indent="-22860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Estimate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Duration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Development Model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Change Management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Configuration Item Table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Repository Tool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39846" y="4504565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06" y="732190"/>
            <a:ext cx="6423523" cy="692834"/>
          </a:xfrm>
        </p:spPr>
        <p:txBody>
          <a:bodyPr>
            <a:noAutofit/>
          </a:bodyPr>
          <a:lstStyle/>
          <a:p>
            <a:r>
              <a:rPr lang="en-US" sz="4000" dirty="0" smtClean="0"/>
              <a:t>Estimate duration</a:t>
            </a:r>
            <a:endParaRPr lang="en-US" sz="4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30386"/>
              </p:ext>
            </p:extLst>
          </p:nvPr>
        </p:nvGraphicFramePr>
        <p:xfrm>
          <a:off x="295728" y="1636482"/>
          <a:ext cx="11495313" cy="3859061"/>
        </p:xfrm>
        <a:graphic>
          <a:graphicData uri="http://schemas.openxmlformats.org/drawingml/2006/table">
            <a:tbl>
              <a:tblPr/>
              <a:tblGrid>
                <a:gridCol w="3095172"/>
                <a:gridCol w="3492500"/>
                <a:gridCol w="4907641"/>
              </a:tblGrid>
              <a:tr h="490506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Progress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Duration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Tasks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44811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Proposal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07 February 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02 April 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Proposal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Document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8535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Progress </a:t>
                      </a: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Report I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15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April 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13 August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Feature#1: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Member Management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8255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Feature#2: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Product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Management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472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Progress </a:t>
                      </a: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Report II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18 August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29</a:t>
                      </a:r>
                      <a:r>
                        <a:rPr lang="en-US" sz="2400" baseline="0" dirty="0" smtClean="0">
                          <a:latin typeface="Times New Roman"/>
                          <a:ea typeface="Calibri"/>
                          <a:cs typeface="Cordia New"/>
                        </a:rPr>
                        <a:t> October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Feature#3: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Order Management</a:t>
                      </a: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Feature#4: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Ingredient Management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472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Final Progress</a:t>
                      </a:r>
                      <a:r>
                        <a:rPr lang="en-US" sz="2400" b="1" baseline="0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Report</a:t>
                      </a:r>
                      <a:endParaRPr lang="en-US" sz="2400" b="1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18 November 2014</a:t>
                      </a:r>
                      <a:endParaRPr lang="en-US" sz="2400" dirty="0" smtClean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16</a:t>
                      </a:r>
                      <a:r>
                        <a:rPr lang="en-US" sz="2400" baseline="0" dirty="0" smtClean="0">
                          <a:latin typeface="Times New Roman"/>
                          <a:ea typeface="Calibri"/>
                          <a:cs typeface="Cordia New"/>
                        </a:rPr>
                        <a:t> January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2015</a:t>
                      </a:r>
                      <a:endParaRPr lang="en-US" sz="2400" dirty="0" smtClean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Feature#5: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Ingredient Estimation</a:t>
                      </a: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Feature#6: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Report System</a:t>
                      </a:r>
                      <a:endParaRPr lang="en-US" sz="2400" dirty="0" smtClean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44645" y="4867422"/>
            <a:ext cx="2047355" cy="1807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Progress I_V.1.0</Template>
  <TotalTime>0</TotalTime>
  <Words>1200</Words>
  <Application>Microsoft Office PowerPoint</Application>
  <PresentationFormat>แบบจอกว้าง</PresentationFormat>
  <Paragraphs>443</Paragraphs>
  <Slides>34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44" baseType="lpstr">
      <vt:lpstr>Angsana New</vt:lpstr>
      <vt:lpstr>Arial</vt:lpstr>
      <vt:lpstr>Baskerville Old Face</vt:lpstr>
      <vt:lpstr>Calibri</vt:lpstr>
      <vt:lpstr>Cambria</vt:lpstr>
      <vt:lpstr>Cordia New</vt:lpstr>
      <vt:lpstr>DilleniaUPC</vt:lpstr>
      <vt:lpstr>Times New Roman</vt:lpstr>
      <vt:lpstr>Wingdings</vt:lpstr>
      <vt:lpstr>Red Line Business 16x9</vt:lpstr>
      <vt:lpstr>Web-Based Ordering &amp; Ingredient estimating for bakery Manufacturer</vt:lpstr>
      <vt:lpstr>agenda</vt:lpstr>
      <vt:lpstr>Introduction </vt:lpstr>
      <vt:lpstr>งานนำเสนอ PowerPoint</vt:lpstr>
      <vt:lpstr>งานนำเสนอ PowerPoint</vt:lpstr>
      <vt:lpstr>Project status report</vt:lpstr>
      <vt:lpstr>งานนำเสนอ PowerPoint</vt:lpstr>
      <vt:lpstr>งานนำเสนอ PowerPoint</vt:lpstr>
      <vt:lpstr>Estimate duration</vt:lpstr>
      <vt:lpstr>Development model</vt:lpstr>
      <vt:lpstr>งานนำเสนอ PowerPoint</vt:lpstr>
      <vt:lpstr>งานนำเสนอ PowerPoint</vt:lpstr>
      <vt:lpstr>repository tool</vt:lpstr>
      <vt:lpstr>งานนำเสนอ PowerPoint</vt:lpstr>
      <vt:lpstr>งานนำเสนอ PowerPoint</vt:lpstr>
      <vt:lpstr>Example for activity diagram</vt:lpstr>
      <vt:lpstr>งานนำเสนอ PowerPoint</vt:lpstr>
      <vt:lpstr>งานนำเสนอ PowerPoint</vt:lpstr>
      <vt:lpstr>Example for class diagram</vt:lpstr>
      <vt:lpstr>งานนำเสนอ PowerPoint</vt:lpstr>
      <vt:lpstr>Example for database design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Example for system testing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    Thank you  for your attention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2014-10-28T16:55:10Z</dcterms:created>
  <dcterms:modified xsi:type="dcterms:W3CDTF">2015-01-21T17:32:05Z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